
<file path=[Content_Types].xml><?xml version="1.0" encoding="utf-8"?>
<Types xmlns="http://schemas.openxmlformats.org/package/2006/content-types"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93" r:id="rId1"/>
  </p:sldMasterIdLst>
  <p:notesMasterIdLst>
    <p:notesMasterId r:id="rId30"/>
  </p:notesMasterIdLst>
  <p:sldIdLst>
    <p:sldId id="256" r:id="rId2"/>
    <p:sldId id="316" r:id="rId3"/>
    <p:sldId id="258" r:id="rId4"/>
    <p:sldId id="261" r:id="rId5"/>
    <p:sldId id="263" r:id="rId6"/>
    <p:sldId id="266" r:id="rId7"/>
    <p:sldId id="264" r:id="rId8"/>
    <p:sldId id="292" r:id="rId9"/>
    <p:sldId id="270" r:id="rId10"/>
    <p:sldId id="271" r:id="rId11"/>
    <p:sldId id="272" r:id="rId12"/>
    <p:sldId id="273" r:id="rId13"/>
    <p:sldId id="274" r:id="rId14"/>
    <p:sldId id="280" r:id="rId15"/>
    <p:sldId id="294" r:id="rId16"/>
    <p:sldId id="303" r:id="rId17"/>
    <p:sldId id="304" r:id="rId18"/>
    <p:sldId id="308" r:id="rId19"/>
    <p:sldId id="306" r:id="rId20"/>
    <p:sldId id="307" r:id="rId21"/>
    <p:sldId id="312" r:id="rId22"/>
    <p:sldId id="305" r:id="rId23"/>
    <p:sldId id="309" r:id="rId24"/>
    <p:sldId id="310" r:id="rId25"/>
    <p:sldId id="311" r:id="rId26"/>
    <p:sldId id="313" r:id="rId27"/>
    <p:sldId id="314" r:id="rId28"/>
    <p:sldId id="31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490" autoAdjust="0"/>
  </p:normalViewPr>
  <p:slideViewPr>
    <p:cSldViewPr>
      <p:cViewPr varScale="1">
        <p:scale>
          <a:sx n="58" d="100"/>
          <a:sy n="58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Побеги:</a:t>
            </a:r>
            <a:endParaRPr lang="ru-RU" dirty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151-4B6F-8C45-3764CB29B6C2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151-4B6F-8C45-3764CB29B6C2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151-4B6F-8C45-3764CB29B6C2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151-4B6F-8C45-3764CB29B6C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гиперопека</c:v>
                </c:pt>
                <c:pt idx="1">
                  <c:v>жестокое обращение</c:v>
                </c:pt>
                <c:pt idx="2">
                  <c:v>демонстративные</c:v>
                </c:pt>
                <c:pt idx="3">
                  <c:v>изменение настроения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</c:v>
                </c:pt>
                <c:pt idx="1">
                  <c:v>26</c:v>
                </c:pt>
                <c:pt idx="2">
                  <c:v>20</c:v>
                </c:pt>
                <c:pt idx="3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151-4B6F-8C45-3764CB29B6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371833411380832"/>
          <c:y val="0.28644291338582684"/>
          <c:w val="0.31517862807595282"/>
          <c:h val="0.6188799212598424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равнодушное </c:v>
                </c:pt>
                <c:pt idx="1">
                  <c:v>с неохотой</c:v>
                </c:pt>
                <c:pt idx="2">
                  <c:v>отрицательно</c:v>
                </c:pt>
                <c:pt idx="3">
                  <c:v>не  успевают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</c:v>
                </c:pt>
                <c:pt idx="1">
                  <c:v>20</c:v>
                </c:pt>
                <c:pt idx="2">
                  <c:v>15</c:v>
                </c:pt>
                <c:pt idx="3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72-4BB5-8773-8090BA67C3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FB164-95B7-4FAB-B8DE-47A55CB1557D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777AA-FFE2-4C4E-BD05-63764374B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519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777AA-FFE2-4C4E-BD05-63764374B8D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70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FD906CC6-2347-438F-A757-26A86F440101}" type="datetime1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69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5E76-3BAD-41A3-A06E-F28B45D85618}" type="datetime1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564831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6EA05E76-3BAD-41A3-A06E-F28B45D85618}" type="datetime1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644627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6EA05E76-3BAD-41A3-A06E-F28B45D85618}" type="datetime1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818241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6EA05E76-3BAD-41A3-A06E-F28B45D85618}" type="datetime1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819716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5E76-3BAD-41A3-A06E-F28B45D85618}" type="datetime1">
              <a:rPr lang="ru-RU" smtClean="0"/>
              <a:pPr/>
              <a:t>17.02.2022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634582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5E76-3BAD-41A3-A06E-F28B45D85618}" type="datetime1">
              <a:rPr lang="ru-RU" smtClean="0"/>
              <a:pPr/>
              <a:t>17.02.2022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104244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5E76-3BAD-41A3-A06E-F28B45D85618}" type="datetime1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891022"/>
      </p:ext>
    </p:extLst>
  </p:cSld>
  <p:clrMapOvr>
    <a:masterClrMapping/>
  </p:clrMapOvr>
  <p:hf sldNum="0"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6EA05E76-3BAD-41A3-A06E-F28B45D85618}" type="datetime1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336170"/>
      </p:ext>
    </p:extLst>
  </p:cSld>
  <p:clrMapOvr>
    <a:masterClrMapping/>
  </p:clrMapOvr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5E76-3BAD-41A3-A06E-F28B45D85618}" type="datetime1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519307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5E76-3BAD-41A3-A06E-F28B45D85618}" type="datetime1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703373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E6B121CA-0155-4BA4-B18A-901619086F7A}" type="datetime1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97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5E76-3BAD-41A3-A06E-F28B45D85618}" type="datetime1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234866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5E76-3BAD-41A3-A06E-F28B45D85618}" type="datetime1">
              <a:rPr lang="ru-RU" smtClean="0"/>
              <a:pPr/>
              <a:t>17.02.2022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588389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4B7FF-EDC2-468B-8046-317F2576AF2B}" type="datetime1">
              <a:rPr lang="ru-RU" smtClean="0"/>
              <a:pPr/>
              <a:t>17.02.2022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12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D683-E990-45AB-AF6B-9CF4B14C1616}" type="datetime1">
              <a:rPr lang="ru-RU" smtClean="0"/>
              <a:pPr/>
              <a:t>17.02.2022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04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5E76-3BAD-41A3-A06E-F28B45D85618}" type="datetime1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596172"/>
      </p:ext>
    </p:extLst>
  </p:cSld>
  <p:clrMapOvr>
    <a:masterClrMapping/>
  </p:clrMapOvr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5E76-3BAD-41A3-A06E-F28B45D85618}" type="datetime1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772513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05E76-3BAD-41A3-A06E-F28B45D85618}" type="datetime1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86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97" r:id="rId4"/>
    <p:sldLayoutId id="2147484298" r:id="rId5"/>
    <p:sldLayoutId id="2147484299" r:id="rId6"/>
    <p:sldLayoutId id="2147484300" r:id="rId7"/>
    <p:sldLayoutId id="2147484301" r:id="rId8"/>
    <p:sldLayoutId id="2147484302" r:id="rId9"/>
    <p:sldLayoutId id="2147484303" r:id="rId10"/>
    <p:sldLayoutId id="2147484304" r:id="rId11"/>
    <p:sldLayoutId id="2147484305" r:id="rId12"/>
    <p:sldLayoutId id="2147484306" r:id="rId13"/>
    <p:sldLayoutId id="2147484307" r:id="rId14"/>
    <p:sldLayoutId id="2147484308" r:id="rId15"/>
    <p:sldLayoutId id="2147484309" r:id="rId16"/>
    <p:sldLayoutId id="2147484310" r:id="rId17"/>
    <p:sldLayoutId id="2147484311" r:id="rId18"/>
  </p:sldLayoutIdLst>
  <p:hf sldNum="0"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ebp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100">
              <a:srgbClr val="C4CFB1"/>
            </a:gs>
            <a:gs pos="0">
              <a:schemeClr val="accent3">
                <a:lumMod val="110000"/>
                <a:satMod val="105000"/>
                <a:tint val="67000"/>
              </a:schemeClr>
            </a:gs>
            <a:gs pos="42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603053"/>
            <a:ext cx="856895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Деятельность врача- педиатра в профилактике </a:t>
            </a:r>
            <a:r>
              <a:rPr lang="ru-RU" sz="5400" b="1" i="1" spc="50" dirty="0" err="1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девиантного</a:t>
            </a:r>
            <a:r>
              <a:rPr lang="ru-RU" sz="5400" b="1" i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поведения</a:t>
            </a:r>
          </a:p>
          <a:p>
            <a:pPr algn="r"/>
            <a:r>
              <a:rPr lang="ru-RU" sz="5400" b="1" i="1" spc="5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i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</a:t>
            </a:r>
          </a:p>
          <a:p>
            <a:pPr algn="r"/>
            <a:endParaRPr lang="ru-RU" sz="5400" b="1" i="1" spc="5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Выполнили: Озерова Ю.В. 521 группа</a:t>
            </a:r>
          </a:p>
          <a:p>
            <a:pPr algn="r"/>
            <a:r>
              <a:rPr lang="ru-RU" sz="20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                                                                      Сушитская А.В. 521 группа</a:t>
            </a:r>
            <a:endParaRPr lang="ru-RU" sz="20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endParaRPr lang="ru-RU" sz="20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ru-RU" sz="20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                                  Преподаватель: ассистент кафедры </a:t>
            </a:r>
            <a:r>
              <a:rPr lang="ru-RU" sz="20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госпитаьной</a:t>
            </a:r>
            <a:r>
              <a:rPr lang="ru-RU" sz="20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терапии с курсом фармакологии, </a:t>
            </a:r>
            <a:endParaRPr lang="ru-RU" sz="20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ru-RU" sz="20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к.м.н</a:t>
            </a:r>
            <a:r>
              <a:rPr lang="ru-RU" sz="20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Смородина Е.И.</a:t>
            </a:r>
            <a:endParaRPr lang="ru-RU" sz="54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18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560840" cy="129302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Делинкветное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поведение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410887"/>
            <a:ext cx="41399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Физическое воздействие, преступление. Отличия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делинкветного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поведения от криминального поведения сходны  в тяжести правонарушений, это поведение может проявляться в озорстве и желании поразвлечься. Подросток «за компанию» и из любопытства может бросать с балкона тяжелые предметы в прохожих, получая удовлетворение от точности попадания в «жертву». Основой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делинкветного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поведения является психический инфантилизм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295" y="2780928"/>
            <a:ext cx="4836029" cy="3627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50813"/>
            <a:ext cx="6377940" cy="1293028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Аддиктивный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тип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443841"/>
            <a:ext cx="48965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Стремление к уходу от реальности путем искусственного изменения своего психического состояния посредством приема некоторых веществ или с постоянной фиксацией внимания на определенных видах деятельности с целью развития и поддержания интенсивных эмоций. Жизнь видится им неинтересной и однообразной. Их активность, переносимость трудностей повседневной жизни снижена; есть скрытый комплекс неполноценности, зависимость, тревожность; стремление говорить неправду; обвинять других.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907404"/>
            <a:ext cx="3921618" cy="3921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96425" cy="129302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Патохарактерологический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тип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582341"/>
            <a:ext cx="43924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оведение, обусловленное патологическими изменениями характера сформировавшиеся в процессе воспитания. К ним относятся так называемые расстройства личности. У многих лиц наблюдается завышенный уровень притязаний, тенденции к доминированию и властвованию, упрямство, обидчивость, нетерпимость к противодействию, склонность к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самозвинчиванию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поиски поводов для разрядки аффективного поведения.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2564904"/>
            <a:ext cx="4411075" cy="2940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1307"/>
            <a:ext cx="8226112" cy="129302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Психопатологический тип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628800"/>
            <a:ext cx="85141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аморазрушающее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поведение. Агрессия направляется на себя, внутрь самого человека.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Аутодеструкция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проявляется в виде суицидного поведения, наркотизация, алкоголизации.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852936"/>
            <a:ext cx="5347844" cy="3970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1"/>
          <p:cNvSpPr>
            <a:spLocks noChangeArrowheads="1"/>
          </p:cNvSpPr>
          <p:nvPr/>
        </p:nvSpPr>
        <p:spPr bwMode="auto">
          <a:xfrm>
            <a:off x="539552" y="181646"/>
            <a:ext cx="777716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сновные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формы проявления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девиантного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поведения несовершеннолетних: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/>
              <a:t> </a:t>
            </a:r>
            <a:endParaRPr lang="ru-RU" sz="2400" dirty="0" smtClean="0"/>
          </a:p>
          <a:p>
            <a:pPr algn="just"/>
            <a:endParaRPr lang="ru-RU" sz="2400" b="1" dirty="0" smtClean="0"/>
          </a:p>
          <a:p>
            <a:pPr algn="just"/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214422"/>
            <a:ext cx="2786082" cy="4286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бродяжничество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43240" y="1285860"/>
            <a:ext cx="2857520" cy="7143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попрошайничество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15074" y="1357298"/>
            <a:ext cx="250033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тунеядство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857364"/>
            <a:ext cx="2000264" cy="57150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нежелание учиться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86380" y="2000240"/>
            <a:ext cx="2500330" cy="557210"/>
          </a:xfrm>
          <a:prstGeom prst="round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употребление наркотиков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28860" y="2071678"/>
            <a:ext cx="2571768" cy="57150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употребление спиртных напитков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508389" y="5196774"/>
            <a:ext cx="2357454" cy="7715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токсикомания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5582536"/>
            <a:ext cx="2500298" cy="7143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раннее начало половой жизни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4572000" y="6015038"/>
            <a:ext cx="2500330" cy="84296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хулиганство</a:t>
            </a:r>
            <a:endParaRPr lang="ru-RU" b="1" dirty="0"/>
          </a:p>
        </p:txBody>
      </p:sp>
      <p:sp>
        <p:nvSpPr>
          <p:cNvPr id="12" name="Овал 11"/>
          <p:cNvSpPr/>
          <p:nvPr/>
        </p:nvSpPr>
        <p:spPr>
          <a:xfrm>
            <a:off x="285720" y="4500570"/>
            <a:ext cx="2843226" cy="914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курение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57442" y="5705924"/>
            <a:ext cx="2000264" cy="7143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повышенная агрессия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3209548" y="4642148"/>
            <a:ext cx="2296276" cy="98583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жестокость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7072330" y="4429132"/>
            <a:ext cx="2071670" cy="914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вандализм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00298" y="3643314"/>
            <a:ext cx="2057408" cy="914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воровство</a:t>
            </a:r>
            <a:endParaRPr lang="ru-RU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929190" y="3700458"/>
            <a:ext cx="2714644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участие в криминальных группах</a:t>
            </a:r>
            <a:endParaRPr lang="ru-RU" b="1" dirty="0"/>
          </a:p>
        </p:txBody>
      </p:sp>
      <p:sp>
        <p:nvSpPr>
          <p:cNvPr id="18" name="Овал 17"/>
          <p:cNvSpPr/>
          <p:nvPr/>
        </p:nvSpPr>
        <p:spPr>
          <a:xfrm>
            <a:off x="3643306" y="2714620"/>
            <a:ext cx="2571768" cy="914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суицидальное поведение</a:t>
            </a:r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285720" y="3500438"/>
            <a:ext cx="2214578" cy="914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наличие судимости</a:t>
            </a:r>
            <a:endParaRPr lang="ru-RU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57158" y="2714620"/>
            <a:ext cx="2500330" cy="7143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приводы в полицию</a:t>
            </a:r>
            <a:endParaRPr lang="ru-RU" b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607983" y="2694481"/>
            <a:ext cx="2357454" cy="9144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пребывание на учете в КДН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-1702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родяжничество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55224650"/>
              </p:ext>
            </p:extLst>
          </p:nvPr>
        </p:nvGraphicFramePr>
        <p:xfrm>
          <a:off x="-468560" y="981452"/>
          <a:ext cx="5688632" cy="3536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230" y="4324309"/>
            <a:ext cx="5004048" cy="2502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Нежелание учиться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39190288"/>
              </p:ext>
            </p:extLst>
          </p:nvPr>
        </p:nvGraphicFramePr>
        <p:xfrm>
          <a:off x="-10075" y="1268759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248" y="4365104"/>
            <a:ext cx="3581288" cy="2388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48740" y="260648"/>
            <a:ext cx="7971732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поведения: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79511" y="1268760"/>
            <a:ext cx="5204693" cy="5112568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 отмечают, что профилактика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поведения намного лучше, чем необходимость лечить или устранять такие проявления подростков. Однако профилактику достаточно трудно провести, поскольку речь идет обо всем социальном устройстве. Многое начинается с семьи. Если родители конфликтуют, ущемляют права и свободу ребенка, курят, пьют или употребляют наркотики, являются преступниками или совершают асоциальные поступки, то непременно у ребенка разовьются подобные проявления. Не стоит удивляться, что в неблагополучной семье растет трудный подросток. Чем сложнее ситуация в семье, тем труднее становится ребенок. Существует множество проблем, которые не помогают отдельному индивиду вырасти социально адаптированным и психически здоровым. Активно процветает бродяжничество (нищета), алкоголизм и наркомания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205" y="2276872"/>
            <a:ext cx="3765399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640960" cy="104178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профилактики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поведения: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6200" y="1950508"/>
            <a:ext cx="4664075" cy="3109383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76986" y="1556792"/>
            <a:ext cx="4896544" cy="5150900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формирование ценностного отношения к правилам и социальным нормам;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формирование ценности здорового образа жизни;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развитие позитивных жизненных смыслов и способности к целеполаганию;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повышение компетентности и социальной успешности личности в жизненно значимых сферах активности;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включение личности в поддерживающую социальную группу, имеющую позитивные социальные цели;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развитие навыков продуктивной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прежде всего за счет повышения осознанности собственного поведения, продуктивных стратегий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совладания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 стрессом;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 своевременная коррекция нарушенных межличностных отношений и формирование межличностной компетентности</a:t>
            </a:r>
          </a:p>
        </p:txBody>
      </p:sp>
    </p:spTree>
    <p:extLst>
      <p:ext uri="{BB962C8B-B14F-4D97-AF65-F5344CB8AC3E}">
        <p14:creationId xmlns:p14="http://schemas.microsoft.com/office/powerpoint/2010/main" val="262948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755576" y="116632"/>
            <a:ext cx="8136904" cy="19812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профилактики: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784176" y="1628800"/>
            <a:ext cx="7820272" cy="2362200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навыков сохранения физического и психического здоровья подростков, формирование здорового образа жизни (здоровых привычек);</a:t>
            </a:r>
          </a:p>
          <a:p>
            <a:pPr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умение организовывать и проводить своё время без интернета, компьютера и телевиденья;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4176" y="3356992"/>
            <a:ext cx="782027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жизненных навыков (коммуникативные, адаптивные, стрессоустойчивость);</a:t>
            </a:r>
          </a:p>
          <a:p>
            <a:pPr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раскрытие и развитие нравственного, эмоционального, творческого потенциала;</a:t>
            </a:r>
          </a:p>
          <a:p>
            <a:pPr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здоровых отношений с окружающими и близкими людьми;</a:t>
            </a:r>
          </a:p>
          <a:p>
            <a:pPr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дальнейшей жизненной перспективы с целью продолжения образования, развития социально-бытовых навыков, обеспечения социальной поддержки несовершеннолетнего («модель жизни»);</a:t>
            </a:r>
          </a:p>
        </p:txBody>
      </p:sp>
    </p:spTree>
    <p:extLst>
      <p:ext uri="{BB962C8B-B14F-4D97-AF65-F5344CB8AC3E}">
        <p14:creationId xmlns:p14="http://schemas.microsoft.com/office/powerpoint/2010/main" val="354233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Роль Врача-педиатра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Врач-педиатр играет важную роль в профилактике </a:t>
            </a:r>
            <a:r>
              <a:rPr lang="ru-RU" dirty="0" err="1" smtClean="0"/>
              <a:t>девиантного</a:t>
            </a:r>
            <a:r>
              <a:rPr lang="ru-RU" dirty="0" smtClean="0"/>
              <a:t> поведения</a:t>
            </a:r>
          </a:p>
          <a:p>
            <a:r>
              <a:rPr lang="ru-RU" dirty="0" smtClean="0"/>
              <a:t>На приеме врач</a:t>
            </a:r>
            <a:r>
              <a:rPr lang="ru-RU" dirty="0"/>
              <a:t> </a:t>
            </a:r>
            <a:r>
              <a:rPr lang="ru-RU" dirty="0" smtClean="0"/>
              <a:t>должен обращать внимание на эмоциональное </a:t>
            </a:r>
            <a:r>
              <a:rPr lang="ru-RU" dirty="0"/>
              <a:t>и психологическое состояние, манеру речи и поведение личности с </a:t>
            </a:r>
            <a:r>
              <a:rPr lang="ru-RU" dirty="0" smtClean="0"/>
              <a:t>девиацией. Также проводить беседы с родителями о профилактике поведения, отклоняющегося от общепринятых норм</a:t>
            </a:r>
          </a:p>
          <a:p>
            <a:r>
              <a:rPr lang="ru-RU" dirty="0" smtClean="0"/>
              <a:t>Давайте разберемся, что же такое </a:t>
            </a:r>
            <a:r>
              <a:rPr lang="ru-RU" dirty="0" err="1" smtClean="0"/>
              <a:t>девиантное</a:t>
            </a:r>
            <a:r>
              <a:rPr lang="ru-RU" dirty="0" smtClean="0"/>
              <a:t> поведение?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6335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815233" cy="102413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6200" y="1954304"/>
            <a:ext cx="4664075" cy="3101792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95536" y="2171584"/>
            <a:ext cx="3545592" cy="3888432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подростковому периоду у ребенка должно сформироваться понимание административной и уголовной ответственности за свои деяния.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должен понимать, как в дальнейшем будущем может измениться его жизнь из-за плохих поступков сейчас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(отсутствие работы, денег на жизнь, на содержание семьи, нахождение под стражей)</a:t>
            </a:r>
          </a:p>
        </p:txBody>
      </p:sp>
    </p:spTree>
    <p:extLst>
      <p:ext uri="{BB962C8B-B14F-4D97-AF65-F5344CB8AC3E}">
        <p14:creationId xmlns:p14="http://schemas.microsoft.com/office/powerpoint/2010/main" val="139082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610" y="476672"/>
            <a:ext cx="7434024" cy="91933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поведения: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193429"/>
            <a:ext cx="4664075" cy="2623542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79512" y="1682536"/>
            <a:ext cx="6912768" cy="173165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Обращать внимание ребенка на последствия своего поведения и угрозы полноценной дальнейшей жизни. (Инвалидность, женское бесплодие после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абортов,СПИД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62" y="2636912"/>
            <a:ext cx="2772157" cy="388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2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322855"/>
            <a:ext cx="5652120" cy="16002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Профилактика </a:t>
            </a:r>
            <a:r>
              <a:rPr lang="ru-RU" b="1" dirty="0" err="1" smtClean="0"/>
              <a:t>девиантного</a:t>
            </a:r>
            <a:r>
              <a:rPr lang="ru-RU" b="1" dirty="0" smtClean="0"/>
              <a:t> поведения:</a:t>
            </a:r>
            <a:endParaRPr lang="ru-RU" b="1" dirty="0"/>
          </a:p>
        </p:txBody>
      </p:sp>
      <p:pic>
        <p:nvPicPr>
          <p:cNvPr id="1026" name="Picture 2" descr="http://pixelrehab.com/QA/kalo/wp-content/uploads/sites/2/2017/03/LSPA-MARATHON-3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9" r="18339"/>
          <a:stretch>
            <a:fillRect/>
          </a:stretch>
        </p:blipFill>
        <p:spPr bwMode="auto">
          <a:xfrm>
            <a:off x="5170883" y="116632"/>
            <a:ext cx="3655213" cy="363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23528" y="2276872"/>
            <a:ext cx="3336395" cy="3811588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Правильная организация досуга. Родители должны позаботиться о том, чтобы у ребенка не было большого количества свободного времени. Именно из-за безделья подростки начинают находить для себя варианты коротания свободного времени. Для этого идеально подойдут занятия спортом, кружки и тому подобное. Главное, что необходимо – это учитывать интересы ребенка. Его должно заинтересовать данное занятие.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3838197"/>
            <a:ext cx="4492207" cy="299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7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836712"/>
            <a:ext cx="4075730" cy="16002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Профилактика </a:t>
            </a:r>
            <a:r>
              <a:rPr lang="ru-RU" b="1" dirty="0" err="1" smtClean="0"/>
              <a:t>девиантного</a:t>
            </a:r>
            <a:r>
              <a:rPr lang="ru-RU" b="1" dirty="0" smtClean="0"/>
              <a:t> поведения:</a:t>
            </a:r>
            <a:endParaRPr lang="ru-RU" b="1" dirty="0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253" r="2525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51520" y="3124200"/>
            <a:ext cx="4418570" cy="3139440"/>
          </a:xfrm>
        </p:spPr>
        <p:txBody>
          <a:bodyPr>
            <a:normAutofit/>
          </a:bodyPr>
          <a:lstStyle/>
          <a:p>
            <a:pPr algn="ctr">
              <a:tabLst>
                <a:tab pos="7443788" algn="l"/>
              </a:tabLst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ЗДОРОВОГО ОБРАЗА ЖИЗНИ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7443788" algn="l"/>
              </a:tabLst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здоровое питание, регуляр­ные физические нагрузки, соблюдение режима труда и отдыха, общение с природой, исключение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излишеств, отказ от вредных привычек..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7443788" algn="l"/>
              </a:tabLst>
            </a:pPr>
            <a:endParaRPr lang="ru-RU" sz="1800" b="1" dirty="0">
              <a:solidFill>
                <a:schemeClr val="accent1">
                  <a:lumMod val="50000"/>
                </a:schemeClr>
              </a:solidFill>
              <a:latin typeface="Arno Pro Caption" panose="02020502040506020403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233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548680"/>
            <a:ext cx="4418570" cy="16002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7113" r="271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79512" y="2708920"/>
            <a:ext cx="4863190" cy="208823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тренингов и образовательных программ, в которых бы наглядно показывалась жизнь людей 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девиантным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поведением, все то, что способно вызвать отвращения от курения, наркотиков и алкоголизма.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30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624736" cy="108012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6200" y="2193429"/>
            <a:ext cx="4664075" cy="2623542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67544" y="2132856"/>
            <a:ext cx="8136904" cy="1224136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быть безразличным к своему ребенку. Необходимо поощрять его, обращать внимание на положительные качества, показывать их важность, указывать на роль их в дальнейшей жизни. Неверие в собственные силы и возможности может привести ребенка к полной социальной изоляции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7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51242"/>
            <a:ext cx="4536504" cy="16002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поведения: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004" r="2500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81907" y="3124200"/>
            <a:ext cx="4075730" cy="224901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Наладить обстановку в семье, стараться избегать конфликтов, ссор, рукоприкладства, злоупотребления алкоголем, курения, наркомании. Добиться в семье любви, взаимоуважения, взаимопонимания, доверия.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2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59632" y="764704"/>
            <a:ext cx="6641936" cy="89688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Профилактика </a:t>
            </a:r>
            <a:r>
              <a:rPr lang="ru-RU" sz="3600" b="1" dirty="0" err="1" smtClean="0"/>
              <a:t>девиантного</a:t>
            </a:r>
            <a:r>
              <a:rPr lang="ru-RU" sz="3600" b="1" dirty="0" smtClean="0"/>
              <a:t> поведения:</a:t>
            </a:r>
            <a:endParaRPr lang="ru-RU" sz="36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6200" y="1948229"/>
            <a:ext cx="4664075" cy="3113942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79512" y="1661592"/>
            <a:ext cx="5472608" cy="1800200"/>
          </a:xfrm>
        </p:spPr>
        <p:txBody>
          <a:bodyPr>
            <a:noAutofit/>
          </a:bodyPr>
          <a:lstStyle/>
          <a:p>
            <a:r>
              <a:rPr lang="ru-RU" sz="2000" dirty="0" smtClean="0"/>
              <a:t>Своевременное определение проблем, профилактика и эффективная коррекция </a:t>
            </a:r>
            <a:r>
              <a:rPr lang="ru-RU" sz="2000" dirty="0" err="1" smtClean="0"/>
              <a:t>девиантного</a:t>
            </a:r>
            <a:r>
              <a:rPr lang="ru-RU" sz="2000" dirty="0" smtClean="0"/>
              <a:t> поведения дает надежду на социальное благополучие детей в будущем</a:t>
            </a:r>
            <a:r>
              <a:rPr lang="ru-RU" sz="2000" b="1" dirty="0" smtClean="0"/>
              <a:t>!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73862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620968" cy="93610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Спасибо за внимание!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56792"/>
            <a:ext cx="7352167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6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9360" y="1124744"/>
            <a:ext cx="36450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Девиантное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поведение – это устойчивое поведение личности, отклоняющееся от общепринятых, наиболее распространенных и устоявшихся общественных норм в определенных сообществах в определенный период их развития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339" y="1412776"/>
            <a:ext cx="5194331" cy="3464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4500" y="229063"/>
            <a:ext cx="2904356" cy="97743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Причины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5715008" y="1142984"/>
            <a:ext cx="914400" cy="914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rot="16200000" flipH="1">
            <a:off x="3929852" y="1929596"/>
            <a:ext cx="1213652" cy="7064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rot="5400000">
            <a:off x="2571736" y="1285860"/>
            <a:ext cx="928694" cy="78581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265179" y="2124851"/>
            <a:ext cx="2500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биологические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684650" y="2507278"/>
            <a:ext cx="2071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социальные</a:t>
            </a:r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604119" y="1947225"/>
            <a:ext cx="2804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психологические</a:t>
            </a:r>
            <a:endParaRPr lang="ru-RU" sz="2400" b="1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 rot="5400000">
            <a:off x="1857356" y="3000372"/>
            <a:ext cx="785818" cy="7143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4071934" y="3500438"/>
            <a:ext cx="1000132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4" idx="2"/>
          </p:cNvCxnSpPr>
          <p:nvPr/>
        </p:nvCxnSpPr>
        <p:spPr>
          <a:xfrm>
            <a:off x="7006374" y="2408890"/>
            <a:ext cx="351708" cy="66292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571472" y="3571876"/>
            <a:ext cx="2214578" cy="221457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наследственные, врожденные, и приобретенные заболевания различного рода, провоцирующие девиации</a:t>
            </a:r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928926" y="4000504"/>
            <a:ext cx="2928958" cy="266885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92213" algn="l"/>
              </a:tabLst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неблагоприятное семейное воспитание;</a:t>
            </a:r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92213" algn="l"/>
              </a:tabLst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неблагополучный характер межличностных отношений со сверстниками и взрослыми;</a:t>
            </a:r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92213" algn="l"/>
              </a:tabLst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общие неблагоприятные условия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социокультурного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развития общества</a:t>
            </a:r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929322" y="3286124"/>
            <a:ext cx="2857520" cy="24288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особенности эмоционально-волевой и мотивационной сферы, особенности самосознания, темперамента, характера, создающие предпосылки для формирования отклонений в поведении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700" y="692696"/>
            <a:ext cx="8229600" cy="1000124"/>
          </a:xfrm>
        </p:spPr>
        <p:txBody>
          <a:bodyPr>
            <a:noAutofit/>
          </a:bodyPr>
          <a:lstStyle/>
          <a:p>
            <a:pPr lvl="0"/>
            <a:r>
              <a:rPr lang="ru-RU" sz="36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Б</a:t>
            </a:r>
            <a:r>
              <a:rPr lang="ru-RU" sz="36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иологические причины: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700" y="1712486"/>
            <a:ext cx="84637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195388" algn="l"/>
              </a:tabLst>
            </a:pPr>
            <a:r>
              <a:rPr lang="ru-RU" sz="2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поражения  ЦНС</a:t>
            </a:r>
            <a:r>
              <a:rPr lang="en-US" sz="2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195388" algn="l"/>
              </a:tabLst>
            </a:pPr>
            <a:r>
              <a:rPr lang="ru-RU" sz="2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тяжелые соматические заболевания раннего возраста;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195388" algn="l"/>
              </a:tabLst>
            </a:pPr>
            <a:r>
              <a:rPr lang="ru-RU" sz="2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хронические соматические заболевания;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195388" algn="l"/>
              </a:tabLst>
            </a:pPr>
            <a:r>
              <a:rPr lang="ru-RU" sz="2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наследственная предрасположенность к тем или иным отклонениям (например, синдром дефицита внимания, отягощенный алкоголизмом);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195388" algn="l"/>
              </a:tabLst>
            </a:pPr>
            <a:r>
              <a:rPr lang="ru-RU" sz="2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неврозы и </a:t>
            </a:r>
            <a:r>
              <a:rPr lang="ru-RU" sz="24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невроподобные</a:t>
            </a:r>
            <a:r>
              <a:rPr lang="ru-RU" sz="2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расстройства;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195388" algn="l"/>
              </a:tabLst>
            </a:pPr>
            <a:r>
              <a:rPr lang="ru-RU" sz="2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задержки психического развития;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195388" algn="l"/>
              </a:tabLst>
            </a:pPr>
            <a:r>
              <a:rPr lang="ru-RU" sz="2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заболевания с предполагаемым фатальным исходом;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195388" algn="l"/>
              </a:tabLst>
            </a:pPr>
            <a:r>
              <a:rPr lang="ru-RU" sz="2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раннее половое созревание или его дисгармония;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195388" algn="l"/>
              </a:tabLst>
            </a:pPr>
            <a:r>
              <a:rPr lang="ru-RU" sz="2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дефекты анализаторов и органов чувств;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195388" algn="l"/>
              </a:tabLst>
            </a:pPr>
            <a:r>
              <a:rPr lang="ru-RU" sz="2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психические заболевания (шизофрения, эпилепсия).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24936" cy="140053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Социальные причины </a:t>
            </a:r>
            <a:br>
              <a:rPr lang="ru-RU" sz="36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(неблагополучная семья)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768" y="1412776"/>
            <a:ext cx="86947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412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отсутствие привязанности к детям;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412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ссоры, конфликты, скандалы в семье;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412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распад семьи;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412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неправильный тип воспитания в семье (неприятие ребенка, гипертрофированное, тревожно-ментальное, эгоцентрическое отношение к нему);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412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асоциальное поведение родителей;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412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психические заболевания, алкоголизация и подобные формы интоксикации родителей, инвалидность родителей;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412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враждебная, жесткая семья;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412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семья, не обеспечивающая ухода и надзора;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412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появление нового члена семьи (отчима, мачехи, братьев, сестер);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412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негативное восприятие родителями возможностей ребенка, его успехов, его поведения и личности в целом;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412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жесткие требования соответствовать представлениям родителей;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412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непоследовательность и несогласованность требований к ребенку;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412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жизнь вдали от семьи и потеря одного из родителей (или всех);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412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многодетность семьи (более четырех человек);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412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нахождение одного из родителей в заключении;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41288" algn="l"/>
              </a:tabLs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ограничения и плохие взаимоотношения родителей с другими людьми вне семьи.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21" y="620688"/>
            <a:ext cx="8856984" cy="720080"/>
          </a:xfrm>
        </p:spPr>
        <p:txBody>
          <a:bodyPr>
            <a:normAutofit/>
          </a:bodyPr>
          <a:lstStyle/>
          <a:p>
            <a:pPr lvl="0" algn="ctr"/>
            <a:r>
              <a:rPr lang="ru-RU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</a:t>
            </a:r>
            <a:r>
              <a:rPr lang="ru-RU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сихологические причины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3868" y="1628800"/>
            <a:ext cx="856895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240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85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акцентуация (в некоторых случаях патологического характера),    неадекватная самооценка;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1285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низкое самоуважение;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324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85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отклонения в психическом развитии, инфантильность суждений;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324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85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эмоциональная неустойчивость;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324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85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агрессивность;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324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85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деформации </a:t>
            </a:r>
            <a:r>
              <a:rPr lang="ru-RU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потребностно-мотивационной</a:t>
            </a: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сферы;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324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85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повышенная тревожность, страхи;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324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85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зависимость от окружающих, </a:t>
            </a:r>
            <a:r>
              <a:rPr lang="ru-RU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конформность</a:t>
            </a: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и др.;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324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85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отсутствие чувства безопасности;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324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85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осознание невозможности соответствовать ожиданиям семьи;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324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85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неспособность справиться с учебной нагрузкой;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324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85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низкий уровень вербального интеллекта;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324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85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склонность к уходу от трудных ситуаций, слабость реакций на порицание;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324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85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слабость функций самоконтроля и </a:t>
            </a:r>
            <a:r>
              <a:rPr lang="ru-RU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саморегуляции</a:t>
            </a: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324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858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аффективная возбудимость, импульсивность;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324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8588" algn="l"/>
              </a:tabLst>
            </a:pPr>
            <a:r>
              <a:rPr lang="ru-RU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невыраженность</a:t>
            </a: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школьных интересов, отрицательное отношение к учебе.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958" y="404664"/>
            <a:ext cx="8640960" cy="100844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</a:t>
            </a:r>
            <a:r>
              <a:rPr lang="ru-RU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сихологические причины</a:t>
            </a:r>
            <a:br>
              <a:rPr lang="ru-RU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ru-RU" sz="3100" b="1" i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(следствие неправильного воспитания)</a:t>
            </a:r>
            <a:endParaRPr lang="ru-RU" sz="31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571612"/>
            <a:ext cx="84249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88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223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лень, отсутствие желания учиться и трудиться;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288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223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пассивность поведения, безразличие к окружающей жизни, несамостоятельность в любых видах деятельности;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288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223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неорганизованность, проявляющаяся в склонности к дезорганизации, противодействию, провоцировании непослушания у других, неумении управлять собственной активностью, несамостоятельности в организации собственной деятельности либо жесткой </a:t>
            </a:r>
            <a:r>
              <a:rPr lang="ru-RU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самоорганизованности</a:t>
            </a: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без учета собственных возможностей;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288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2238" algn="l"/>
              </a:tabLst>
            </a:pPr>
            <a:r>
              <a:rPr lang="ru-RU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ненастойчивость</a:t>
            </a: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характеризующаяся неспособностью ставить труднодостижимые, далекие цели или руководствоваться ими, даже если они поставлены;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288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223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эгоистичность, базирующаяся на предпочтении во всем личных интересов интересам других людей и общества в целом;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288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223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недисциплинированность;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288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223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упрямство, капризность;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288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223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грубость;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2880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22238" algn="l"/>
              </a:tabLst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лживость.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55124" y="1751373"/>
            <a:ext cx="3278168" cy="1428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Делинкветное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518170" y="472496"/>
            <a:ext cx="3732762" cy="148590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Аддиктивное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161583" y="1783449"/>
            <a:ext cx="3888432" cy="157163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Психопатологическое</a:t>
            </a:r>
          </a:p>
        </p:txBody>
      </p:sp>
      <p:sp>
        <p:nvSpPr>
          <p:cNvPr id="9" name="Овал 8"/>
          <p:cNvSpPr/>
          <p:nvPr/>
        </p:nvSpPr>
        <p:spPr>
          <a:xfrm>
            <a:off x="5827" y="4437112"/>
            <a:ext cx="4680520" cy="150019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Патохарактерологическое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255568" y="4179099"/>
            <a:ext cx="3700463" cy="157163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гиперспособностей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84957" y="3053531"/>
            <a:ext cx="40659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Типы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девиантного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поведения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860</TotalTime>
  <Words>1370</Words>
  <Application>Microsoft Office PowerPoint</Application>
  <PresentationFormat>Экран (4:3)</PresentationFormat>
  <Paragraphs>146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След самолета</vt:lpstr>
      <vt:lpstr>Презентация PowerPoint</vt:lpstr>
      <vt:lpstr>Роль Врача-педиатра </vt:lpstr>
      <vt:lpstr>Презентация PowerPoint</vt:lpstr>
      <vt:lpstr>Причины</vt:lpstr>
      <vt:lpstr>Биологические причины: </vt:lpstr>
      <vt:lpstr>Социальные причины  (неблагополучная семья)</vt:lpstr>
      <vt:lpstr>Психологические причины</vt:lpstr>
      <vt:lpstr>Психологические причины  (следствие неправильного воспитания)</vt:lpstr>
      <vt:lpstr>Презентация PowerPoint</vt:lpstr>
      <vt:lpstr>Делинкветное поведение</vt:lpstr>
      <vt:lpstr>Аддиктивный тип</vt:lpstr>
      <vt:lpstr>Патохарактерологический тип</vt:lpstr>
      <vt:lpstr>Психопатологический тип </vt:lpstr>
      <vt:lpstr>Презентация PowerPoint</vt:lpstr>
      <vt:lpstr>Бродяжничество</vt:lpstr>
      <vt:lpstr>Нежелание учиться</vt:lpstr>
      <vt:lpstr>Профилактика  девиантного поведения:</vt:lpstr>
      <vt:lpstr>Задачи профилактики девиантного поведения:</vt:lpstr>
      <vt:lpstr>Способы профилактики:</vt:lpstr>
      <vt:lpstr>Профилактика девиантного поведения</vt:lpstr>
      <vt:lpstr>Профилактика девиантного поведения:</vt:lpstr>
      <vt:lpstr>Профилактика девиантного поведения:</vt:lpstr>
      <vt:lpstr>Профилактика девиантного поведения:</vt:lpstr>
      <vt:lpstr>Профилактика девиантного поведения:</vt:lpstr>
      <vt:lpstr>Профилактика девиантного поведения</vt:lpstr>
      <vt:lpstr>Профилактика девиантного поведения:</vt:lpstr>
      <vt:lpstr>Профилактика девиантного поведения: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U</cp:lastModifiedBy>
  <cp:revision>66</cp:revision>
  <dcterms:created xsi:type="dcterms:W3CDTF">2012-08-02T12:17:38Z</dcterms:created>
  <dcterms:modified xsi:type="dcterms:W3CDTF">2022-02-17T05:12:43Z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237482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